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282" r:id="rId3"/>
    <p:sldId id="368" r:id="rId4"/>
    <p:sldId id="369" r:id="rId5"/>
    <p:sldId id="374" r:id="rId6"/>
    <p:sldId id="375" r:id="rId7"/>
    <p:sldId id="371" r:id="rId8"/>
    <p:sldId id="384" r:id="rId9"/>
    <p:sldId id="381" r:id="rId10"/>
    <p:sldId id="278" r:id="rId11"/>
    <p:sldId id="273" r:id="rId12"/>
    <p:sldId id="274" r:id="rId13"/>
    <p:sldId id="275"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114"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complex numbers are a field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complex numbers are a field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complex numbers are a field</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complex numbers are a field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complex numbers are a field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complex numbers are a field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complex numbers are a field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complex numbers are a field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complex numbers are a field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complex numbers are a field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complex numbers are a field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5.wmf"/><Relationship Id="rId18" Type="http://schemas.openxmlformats.org/officeDocument/2006/relationships/oleObject" Target="../embeddings/oleObject7.bin"/><Relationship Id="rId3" Type="http://schemas.microsoft.com/office/2007/relationships/media" Target="../media/media5.wav"/><Relationship Id="rId7" Type="http://schemas.openxmlformats.org/officeDocument/2006/relationships/image" Target="../media/image12.wmf"/><Relationship Id="rId12" Type="http://schemas.openxmlformats.org/officeDocument/2006/relationships/oleObject" Target="../embeddings/oleObject4.bin"/><Relationship Id="rId17" Type="http://schemas.openxmlformats.org/officeDocument/2006/relationships/image" Target="../media/image17.wmf"/><Relationship Id="rId2" Type="http://schemas.openxmlformats.org/officeDocument/2006/relationships/tags" Target="../tags/tag3.xml"/><Relationship Id="rId16" Type="http://schemas.openxmlformats.org/officeDocument/2006/relationships/oleObject" Target="../embeddings/oleObject6.bin"/><Relationship Id="rId20" Type="http://schemas.openxmlformats.org/officeDocument/2006/relationships/image" Target="../media/image19.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4.wmf"/><Relationship Id="rId5" Type="http://schemas.openxmlformats.org/officeDocument/2006/relationships/slideLayout" Target="../slideLayouts/slideLayout2.xml"/><Relationship Id="rId15" Type="http://schemas.openxmlformats.org/officeDocument/2006/relationships/image" Target="../media/image16.wmf"/><Relationship Id="rId10" Type="http://schemas.openxmlformats.org/officeDocument/2006/relationships/oleObject" Target="../embeddings/oleObject3.bin"/><Relationship Id="rId19" Type="http://schemas.openxmlformats.org/officeDocument/2006/relationships/image" Target="../media/image18.wmf"/><Relationship Id="rId4" Type="http://schemas.openxmlformats.org/officeDocument/2006/relationships/audio" Target="../media/media5.wav"/><Relationship Id="rId9" Type="http://schemas.openxmlformats.org/officeDocument/2006/relationships/image" Target="../media/image13.wmf"/><Relationship Id="rId1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9.bin"/><Relationship Id="rId3" Type="http://schemas.microsoft.com/office/2007/relationships/media" Target="../media/media6.wav"/><Relationship Id="rId7" Type="http://schemas.openxmlformats.org/officeDocument/2006/relationships/image" Target="../media/image20.wmf"/><Relationship Id="rId12" Type="http://schemas.openxmlformats.org/officeDocument/2006/relationships/image" Target="../media/image23.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10.bin"/><Relationship Id="rId4" Type="http://schemas.openxmlformats.org/officeDocument/2006/relationships/audio" Target="../media/media6.wav"/><Relationship Id="rId9" Type="http://schemas.openxmlformats.org/officeDocument/2006/relationships/image" Target="../media/image21.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7.wmf"/><Relationship Id="rId3" Type="http://schemas.microsoft.com/office/2007/relationships/media" Target="../media/media7.wav"/><Relationship Id="rId7" Type="http://schemas.openxmlformats.org/officeDocument/2006/relationships/image" Target="../media/image24.wmf"/><Relationship Id="rId12" Type="http://schemas.openxmlformats.org/officeDocument/2006/relationships/oleObject" Target="../embeddings/oleObject14.bin"/><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11.bin"/><Relationship Id="rId11" Type="http://schemas.openxmlformats.org/officeDocument/2006/relationships/image" Target="../media/image26.wmf"/><Relationship Id="rId5" Type="http://schemas.openxmlformats.org/officeDocument/2006/relationships/slideLayout" Target="../slideLayouts/slideLayout2.xml"/><Relationship Id="rId10" Type="http://schemas.openxmlformats.org/officeDocument/2006/relationships/oleObject" Target="../embeddings/oleObject13.bin"/><Relationship Id="rId4" Type="http://schemas.openxmlformats.org/officeDocument/2006/relationships/audio" Target="../media/media7.wav"/><Relationship Id="rId9" Type="http://schemas.openxmlformats.org/officeDocument/2006/relationships/image" Target="../media/image25.wmf"/><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8.wav"/><Relationship Id="rId7" Type="http://schemas.openxmlformats.org/officeDocument/2006/relationships/image" Target="../media/image29.w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15.bin"/><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audio" Target="../media/media8.wav"/><Relationship Id="rId9" Type="http://schemas.openxmlformats.org/officeDocument/2006/relationships/image" Target="../media/image30.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4.wmf"/><Relationship Id="rId18" Type="http://schemas.openxmlformats.org/officeDocument/2006/relationships/oleObject" Target="../embeddings/oleObject23.bin"/><Relationship Id="rId3" Type="http://schemas.microsoft.com/office/2007/relationships/media" Target="../media/media9.wav"/><Relationship Id="rId7" Type="http://schemas.openxmlformats.org/officeDocument/2006/relationships/image" Target="../media/image31.wmf"/><Relationship Id="rId12" Type="http://schemas.openxmlformats.org/officeDocument/2006/relationships/oleObject" Target="../embeddings/oleObject20.bin"/><Relationship Id="rId17" Type="http://schemas.openxmlformats.org/officeDocument/2006/relationships/image" Target="../media/image36.wmf"/><Relationship Id="rId2" Type="http://schemas.openxmlformats.org/officeDocument/2006/relationships/tags" Target="../tags/tag7.xml"/><Relationship Id="rId16" Type="http://schemas.openxmlformats.org/officeDocument/2006/relationships/oleObject" Target="../embeddings/oleObject22.bin"/><Relationship Id="rId20" Type="http://schemas.openxmlformats.org/officeDocument/2006/relationships/image" Target="../media/image23.png"/><Relationship Id="rId1" Type="http://schemas.openxmlformats.org/officeDocument/2006/relationships/vmlDrawing" Target="../drawings/vmlDrawing5.vml"/><Relationship Id="rId6" Type="http://schemas.openxmlformats.org/officeDocument/2006/relationships/oleObject" Target="../embeddings/oleObject17.bin"/><Relationship Id="rId11" Type="http://schemas.openxmlformats.org/officeDocument/2006/relationships/image" Target="../media/image33.wmf"/><Relationship Id="rId5" Type="http://schemas.openxmlformats.org/officeDocument/2006/relationships/slideLayout" Target="../slideLayouts/slideLayout2.xml"/><Relationship Id="rId15" Type="http://schemas.openxmlformats.org/officeDocument/2006/relationships/image" Target="../media/image35.wmf"/><Relationship Id="rId10" Type="http://schemas.openxmlformats.org/officeDocument/2006/relationships/oleObject" Target="../embeddings/oleObject19.bin"/><Relationship Id="rId19" Type="http://schemas.openxmlformats.org/officeDocument/2006/relationships/image" Target="../media/image37.wmf"/><Relationship Id="rId4" Type="http://schemas.openxmlformats.org/officeDocument/2006/relationships/audio" Target="../media/media9.wav"/><Relationship Id="rId9" Type="http://schemas.openxmlformats.org/officeDocument/2006/relationships/image" Target="../media/image32.wmf"/><Relationship Id="rId14" Type="http://schemas.openxmlformats.org/officeDocument/2006/relationships/oleObject" Target="../embeddings/oleObject2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1.6.9 The complex numbers are a field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173"/>
    </mc:Choice>
    <mc:Fallback>
      <p:transition spd="slow" advTm="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a:t>
            </a:r>
            <a:r>
              <a:rPr lang="en-US" dirty="0" smtClean="0"/>
              <a:t>we’ve emphasized that the complex numbers</a:t>
            </a:r>
            <a:br>
              <a:rPr lang="en-US" dirty="0" smtClean="0"/>
            </a:br>
            <a:r>
              <a:rPr lang="en-US" dirty="0" smtClean="0"/>
              <a:t>are a field—just like the reals</a:t>
            </a:r>
            <a:endParaRPr lang="en-US" i="1" dirty="0"/>
          </a:p>
          <a:p>
            <a:pPr lvl="1"/>
            <a:r>
              <a:rPr lang="en-US" dirty="0" smtClean="0"/>
              <a:t>All the properties of real numbers you’re used to generally</a:t>
            </a:r>
            <a:br>
              <a:rPr lang="en-US" dirty="0" smtClean="0"/>
            </a:br>
            <a:r>
              <a:rPr lang="en-US" dirty="0" smtClean="0"/>
              <a:t>apply to complex numbers</a:t>
            </a:r>
            <a:endParaRPr lang="en-US" dirty="0" smtClean="0"/>
          </a:p>
          <a:p>
            <a:pPr lvl="2"/>
            <a:r>
              <a:rPr lang="en-US" dirty="0" smtClean="0"/>
              <a:t>The words </a:t>
            </a:r>
            <a:r>
              <a:rPr lang="en-US" i="1" dirty="0" smtClean="0"/>
              <a:t>complex</a:t>
            </a:r>
            <a:r>
              <a:rPr lang="en-US" dirty="0"/>
              <a:t> </a:t>
            </a:r>
            <a:r>
              <a:rPr lang="en-US" dirty="0" smtClean="0"/>
              <a:t>and </a:t>
            </a:r>
            <a:r>
              <a:rPr lang="en-US" i="1" dirty="0" smtClean="0"/>
              <a:t>imaginary </a:t>
            </a:r>
            <a:r>
              <a:rPr lang="en-US" dirty="0" smtClean="0"/>
              <a:t>are somewhat misleading…</a:t>
            </a:r>
            <a:endParaRPr lang="en-US" dirty="0">
              <a:latin typeface="Times New Roman" panose="02020603050405020304" pitchFamily="18" charset="0"/>
            </a:endParaRPr>
          </a:p>
          <a:p>
            <a:pPr lvl="1"/>
            <a:r>
              <a:rPr lang="en-US" dirty="0" smtClean="0"/>
              <a:t>The only property we lose is linear ordering</a:t>
            </a:r>
            <a:endParaRPr lang="en-US" dirty="0" smtClean="0"/>
          </a:p>
        </p:txBody>
      </p:sp>
      <p:sp>
        <p:nvSpPr>
          <p:cNvPr id="4" name="Footer Placeholder 3"/>
          <p:cNvSpPr>
            <a:spLocks noGrp="1"/>
          </p:cNvSpPr>
          <p:nvPr>
            <p:ph type="ftr" sz="quarter" idx="11"/>
          </p:nvPr>
        </p:nvSpPr>
        <p:spPr/>
        <p:txBody>
          <a:bodyPr/>
          <a:lstStyle/>
          <a:p>
            <a:r>
              <a:rPr lang="en-CA" smtClean="0"/>
              <a:t>The complex numbers are a field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39967"/>
    </mc:Choice>
    <mc:Fallback>
      <p:transition spd="slow" advTm="39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a:t>
            </a:r>
            <a:r>
              <a:rPr lang="en-CA" sz="1800" dirty="0" smtClean="0"/>
              <a:t>en.wikipedia.org/wiki/Complex_number</a:t>
            </a:r>
          </a:p>
          <a:p>
            <a:pPr marL="0" indent="0">
              <a:buNone/>
            </a:pPr>
            <a:r>
              <a:rPr lang="en-US" sz="1800" dirty="0" smtClean="0"/>
              <a:t>[</a:t>
            </a:r>
            <a:r>
              <a:rPr lang="en-US" sz="1800" dirty="0"/>
              <a:t>2</a:t>
            </a:r>
            <a:r>
              <a:rPr lang="en-US" sz="1800" dirty="0" smtClean="0"/>
              <a:t>]	https</a:t>
            </a:r>
            <a:r>
              <a:rPr lang="en-US" sz="1800" dirty="0"/>
              <a:t>://en.wikipedia.org/wiki/Field_(mathematics)</a:t>
            </a:r>
            <a:endParaRPr lang="en-CA" sz="1800" dirty="0" smtClean="0"/>
          </a:p>
          <a:p>
            <a:pPr marL="0" indent="0">
              <a:buNone/>
            </a:pPr>
            <a:r>
              <a:rPr lang="en-US" sz="1800" dirty="0" smtClean="0"/>
              <a:t>[3] </a:t>
            </a:r>
            <a:r>
              <a:rPr lang="en-US" sz="1800" dirty="0"/>
              <a:t>	https://en.wikipedia.org/wiki/Total_order</a:t>
            </a:r>
            <a:endParaRPr lang="en-CA" sz="1800" dirty="0" smtClean="0"/>
          </a:p>
        </p:txBody>
      </p:sp>
      <p:sp>
        <p:nvSpPr>
          <p:cNvPr id="4" name="Footer Placeholder 3"/>
          <p:cNvSpPr>
            <a:spLocks noGrp="1"/>
          </p:cNvSpPr>
          <p:nvPr>
            <p:ph type="ftr" sz="quarter" idx="11"/>
          </p:nvPr>
        </p:nvSpPr>
        <p:spPr/>
        <p:txBody>
          <a:bodyPr/>
          <a:lstStyle/>
          <a:p>
            <a:r>
              <a:rPr lang="en-CA" smtClean="0"/>
              <a:t>The complex numbers are a field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502"/>
    </mc:Choice>
    <mc:Fallback xmlns="">
      <p:transition spd="slow" advTm="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complex numbers are a field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579"/>
    </mc:Choice>
    <mc:Fallback xmlns="">
      <p:transition spd="slow" advTm="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complex numbers are a field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3348"/>
    </mc:Choice>
    <mc:Fallback xmlns="">
      <p:transition spd="slow" advTm="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complex numbers are a field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489"/>
    </mc:Choice>
    <mc:Fallback xmlns="">
      <p:transition spd="slow" advTm="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Observe that complex numbers are a field</a:t>
            </a:r>
            <a:endParaRPr lang="en-US" dirty="0" smtClean="0"/>
          </a:p>
          <a:p>
            <a:pPr lvl="1"/>
            <a:r>
              <a:rPr lang="en-US" dirty="0" smtClean="0"/>
              <a:t>Emphasize that most of the operations you performed in secondary school for reals also apply to complex numbers</a:t>
            </a:r>
            <a:endParaRPr lang="en-US" dirty="0" smtClean="0"/>
          </a:p>
        </p:txBody>
      </p:sp>
      <p:sp>
        <p:nvSpPr>
          <p:cNvPr id="4" name="Footer Placeholder 3"/>
          <p:cNvSpPr>
            <a:spLocks noGrp="1"/>
          </p:cNvSpPr>
          <p:nvPr>
            <p:ph type="ftr" sz="quarter" idx="11"/>
          </p:nvPr>
        </p:nvSpPr>
        <p:spPr/>
        <p:txBody>
          <a:bodyPr/>
          <a:lstStyle/>
          <a:p>
            <a:r>
              <a:rPr lang="en-CA" smtClean="0"/>
              <a:t>The complex numbers are a field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7806"/>
    </mc:Choice>
    <mc:Fallback>
      <p:transition spd="slow" advTm="17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CA" dirty="0"/>
          </a:p>
        </p:txBody>
      </p:sp>
      <p:sp>
        <p:nvSpPr>
          <p:cNvPr id="3" name="Content Placeholder 2"/>
          <p:cNvSpPr>
            <a:spLocks noGrp="1"/>
          </p:cNvSpPr>
          <p:nvPr>
            <p:ph idx="1"/>
          </p:nvPr>
        </p:nvSpPr>
        <p:spPr/>
        <p:txBody>
          <a:bodyPr/>
          <a:lstStyle/>
          <a:p>
            <a:r>
              <a:rPr lang="en-US" dirty="0" smtClean="0"/>
              <a:t>In the last sequence of topics, we have defined:</a:t>
            </a:r>
          </a:p>
          <a:p>
            <a:pPr lvl="1"/>
            <a:r>
              <a:rPr lang="en-US" dirty="0" smtClean="0"/>
              <a:t>Rectangular and polar representations</a:t>
            </a:r>
          </a:p>
          <a:p>
            <a:pPr lvl="1"/>
            <a:r>
              <a:rPr lang="en-US" dirty="0" smtClean="0"/>
              <a:t>The complex plane</a:t>
            </a:r>
          </a:p>
          <a:p>
            <a:pPr lvl="1"/>
            <a:r>
              <a:rPr lang="en-US" dirty="0" smtClean="0"/>
              <a:t>Absolute value or magnitude and the angle or argument</a:t>
            </a:r>
          </a:p>
          <a:p>
            <a:pPr lvl="1"/>
            <a:r>
              <a:rPr lang="en-US" dirty="0" smtClean="0"/>
              <a:t>Addition, subtraction, the additive identity (</a:t>
            </a:r>
            <a:r>
              <a:rPr lang="en-US" dirty="0" smtClean="0">
                <a:latin typeface="Times New Roman" panose="02020603050405020304" pitchFamily="18" charset="0"/>
              </a:rPr>
              <a:t>0 + 0</a:t>
            </a:r>
            <a:r>
              <a:rPr lang="en-US" i="1" dirty="0" smtClean="0">
                <a:latin typeface="Times New Roman" panose="02020603050405020304" pitchFamily="18" charset="0"/>
              </a:rPr>
              <a:t>j</a:t>
            </a:r>
            <a:r>
              <a:rPr lang="en-US" dirty="0" smtClean="0"/>
              <a:t>), and additive inverses</a:t>
            </a:r>
          </a:p>
          <a:p>
            <a:pPr lvl="1"/>
            <a:r>
              <a:rPr lang="en-US" dirty="0" smtClean="0"/>
              <a:t>Multiplication, division, the multiplicative identity (</a:t>
            </a:r>
            <a:r>
              <a:rPr lang="en-US" dirty="0" smtClean="0">
                <a:latin typeface="Times New Roman" panose="02020603050405020304" pitchFamily="18" charset="0"/>
              </a:rPr>
              <a:t>1 + 0</a:t>
            </a:r>
            <a:r>
              <a:rPr lang="en-US" i="1" dirty="0" smtClean="0">
                <a:latin typeface="Times New Roman" panose="02020603050405020304" pitchFamily="18" charset="0"/>
              </a:rPr>
              <a:t>j</a:t>
            </a:r>
            <a:r>
              <a:rPr lang="en-US" dirty="0" smtClean="0"/>
              <a:t>), and multiplicative inverses</a:t>
            </a:r>
          </a:p>
          <a:p>
            <a:pPr lvl="1"/>
            <a:r>
              <a:rPr lang="en-US" dirty="0" smtClean="0"/>
              <a:t>Integer powers, complex conjugates</a:t>
            </a:r>
          </a:p>
        </p:txBody>
      </p:sp>
      <p:sp>
        <p:nvSpPr>
          <p:cNvPr id="4" name="Footer Placeholder 3"/>
          <p:cNvSpPr>
            <a:spLocks noGrp="1"/>
          </p:cNvSpPr>
          <p:nvPr>
            <p:ph type="ftr" sz="quarter" idx="11"/>
          </p:nvPr>
        </p:nvSpPr>
        <p:spPr/>
        <p:txBody>
          <a:bodyPr/>
          <a:lstStyle/>
          <a:p>
            <a:r>
              <a:rPr lang="en-CA" smtClean="0"/>
              <a:t>The complex numbers are a field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24393779"/>
      </p:ext>
    </p:extLst>
  </p:cSld>
  <p:clrMapOvr>
    <a:masterClrMapping/>
  </p:clrMapOvr>
  <mc:AlternateContent xmlns:mc="http://schemas.openxmlformats.org/markup-compatibility/2006">
    <mc:Choice xmlns:p14="http://schemas.microsoft.com/office/powerpoint/2010/main" Requires="p14">
      <p:transition spd="slow" p14:dur="2000" advTm="35669"/>
    </mc:Choice>
    <mc:Fallback>
      <p:transition spd="slow" advTm="35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Apart from some of the definitions, most of the </a:t>
            </a:r>
            <a:r>
              <a:rPr lang="en-US" i="1" dirty="0" smtClean="0"/>
              <a:t>behaviors</a:t>
            </a:r>
            <a:r>
              <a:rPr lang="en-US" dirty="0" smtClean="0"/>
              <a:t> were the same as for real numbers</a:t>
            </a:r>
          </a:p>
          <a:p>
            <a:pPr lvl="1"/>
            <a:r>
              <a:rPr lang="en-US" dirty="0" smtClean="0"/>
              <a:t>That is, all eight axioms for a field are satisfied by complex numbers</a:t>
            </a:r>
          </a:p>
          <a:p>
            <a:pPr lvl="1"/>
            <a:r>
              <a:rPr lang="en-US" dirty="0" smtClean="0"/>
              <a:t>Thus, what you did in secondary school, you can do here, too</a:t>
            </a:r>
            <a:endParaRPr lang="en-US" dirty="0"/>
          </a:p>
          <a:p>
            <a:endParaRPr lang="en-US" dirty="0" smtClean="0"/>
          </a:p>
          <a:p>
            <a:pPr marL="0" indent="0">
              <a:buNone/>
            </a:pPr>
            <a:endParaRPr lang="en-US" dirty="0" smtClean="0"/>
          </a:p>
          <a:p>
            <a:endParaRPr lang="en-US" dirty="0"/>
          </a:p>
        </p:txBody>
      </p:sp>
      <p:sp>
        <p:nvSpPr>
          <p:cNvPr id="2" name="Title 1"/>
          <p:cNvSpPr>
            <a:spLocks noGrp="1"/>
          </p:cNvSpPr>
          <p:nvPr>
            <p:ph type="title"/>
          </p:nvPr>
        </p:nvSpPr>
        <p:spPr/>
        <p:txBody>
          <a:bodyPr/>
          <a:lstStyle/>
          <a:p>
            <a:r>
              <a:rPr lang="en-US" dirty="0" smtClean="0"/>
              <a:t>The complex numbers are a field</a:t>
            </a:r>
            <a:endParaRPr lang="en-CA" i="1" dirty="0"/>
          </a:p>
        </p:txBody>
      </p:sp>
      <p:sp>
        <p:nvSpPr>
          <p:cNvPr id="9" name="Footer Placeholder 8"/>
          <p:cNvSpPr>
            <a:spLocks noGrp="1"/>
          </p:cNvSpPr>
          <p:nvPr>
            <p:ph type="ftr" sz="quarter" idx="11"/>
          </p:nvPr>
        </p:nvSpPr>
        <p:spPr/>
        <p:txBody>
          <a:bodyPr/>
          <a:lstStyle/>
          <a:p>
            <a:r>
              <a:rPr lang="en-CA" smtClean="0"/>
              <a:t>The complex numbers are a field</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19080543"/>
      </p:ext>
    </p:extLst>
  </p:cSld>
  <p:clrMapOvr>
    <a:masterClrMapping/>
  </p:clrMapOvr>
  <mc:AlternateContent xmlns:mc="http://schemas.openxmlformats.org/markup-compatibility/2006">
    <mc:Choice xmlns:p14="http://schemas.microsoft.com/office/powerpoint/2010/main" Requires="p14">
      <p:transition spd="slow" p14:dur="2000" advTm="46387"/>
    </mc:Choice>
    <mc:Fallback>
      <p:transition spd="slow" advTm="4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If </a:t>
            </a:r>
            <a:r>
              <a:rPr lang="en-US" i="1" dirty="0" smtClean="0">
                <a:latin typeface="Times New Roman" panose="02020603050405020304" pitchFamily="18" charset="0"/>
              </a:rPr>
              <a:t>z</a:t>
            </a:r>
            <a:r>
              <a:rPr lang="en-US" dirty="0" smtClean="0"/>
              <a:t> and </a:t>
            </a:r>
            <a:r>
              <a:rPr lang="en-US" i="1" dirty="0" smtClean="0">
                <a:latin typeface="Times New Roman" panose="02020603050405020304" pitchFamily="18" charset="0"/>
              </a:rPr>
              <a:t>w</a:t>
            </a:r>
            <a:r>
              <a:rPr lang="en-US" dirty="0" smtClean="0"/>
              <a:t> are complex numbers, then </a:t>
            </a:r>
            <a:endParaRPr lang="en-CA" dirty="0"/>
          </a:p>
        </p:txBody>
      </p:sp>
      <p:sp>
        <p:nvSpPr>
          <p:cNvPr id="2" name="Title 1"/>
          <p:cNvSpPr>
            <a:spLocks noGrp="1"/>
          </p:cNvSpPr>
          <p:nvPr>
            <p:ph type="title"/>
          </p:nvPr>
        </p:nvSpPr>
        <p:spPr/>
        <p:txBody>
          <a:bodyPr/>
          <a:lstStyle/>
          <a:p>
            <a:r>
              <a:rPr lang="en-US" dirty="0"/>
              <a:t>The complex numbers are a field</a:t>
            </a:r>
            <a:endParaRPr lang="en-CA" i="1" dirty="0"/>
          </a:p>
        </p:txBody>
      </p:sp>
      <p:sp>
        <p:nvSpPr>
          <p:cNvPr id="9" name="Footer Placeholder 8"/>
          <p:cNvSpPr>
            <a:spLocks noGrp="1"/>
          </p:cNvSpPr>
          <p:nvPr>
            <p:ph type="ftr" sz="quarter" idx="11"/>
          </p:nvPr>
        </p:nvSpPr>
        <p:spPr/>
        <p:txBody>
          <a:bodyPr/>
          <a:lstStyle/>
          <a:p>
            <a:r>
              <a:rPr lang="en-CA" smtClean="0"/>
              <a:t>The complex numbers are a field</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536280830"/>
              </p:ext>
            </p:extLst>
          </p:nvPr>
        </p:nvGraphicFramePr>
        <p:xfrm>
          <a:off x="3200400" y="2057400"/>
          <a:ext cx="2555875" cy="458788"/>
        </p:xfrm>
        <a:graphic>
          <a:graphicData uri="http://schemas.openxmlformats.org/presentationml/2006/ole">
            <mc:AlternateContent xmlns:mc="http://schemas.openxmlformats.org/markup-compatibility/2006">
              <mc:Choice xmlns:v="urn:schemas-microsoft-com:vml" Requires="v">
                <p:oleObj spid="_x0000_s85046" name="Equation" r:id="rId6" imgW="2108160" imgH="380880" progId="Equation.DSMT4">
                  <p:embed/>
                </p:oleObj>
              </mc:Choice>
              <mc:Fallback>
                <p:oleObj name="Equation" r:id="rId6" imgW="2108160" imgH="380880" progId="Equation.DSMT4">
                  <p:embed/>
                  <p:pic>
                    <p:nvPicPr>
                      <p:cNvPr id="0" name=""/>
                      <p:cNvPicPr>
                        <a:picLocks noChangeAspect="1" noChangeArrowheads="1"/>
                      </p:cNvPicPr>
                      <p:nvPr/>
                    </p:nvPicPr>
                    <p:blipFill>
                      <a:blip r:embed="rId7"/>
                      <a:srcRect/>
                      <a:stretch>
                        <a:fillRect/>
                      </a:stretch>
                    </p:blipFill>
                    <p:spPr bwMode="auto">
                      <a:xfrm>
                        <a:off x="3200400" y="2057400"/>
                        <a:ext cx="25558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55243440"/>
              </p:ext>
            </p:extLst>
          </p:nvPr>
        </p:nvGraphicFramePr>
        <p:xfrm>
          <a:off x="3429000" y="2514600"/>
          <a:ext cx="2000250" cy="458788"/>
        </p:xfrm>
        <a:graphic>
          <a:graphicData uri="http://schemas.openxmlformats.org/presentationml/2006/ole">
            <mc:AlternateContent xmlns:mc="http://schemas.openxmlformats.org/markup-compatibility/2006">
              <mc:Choice xmlns:v="urn:schemas-microsoft-com:vml" Requires="v">
                <p:oleObj spid="_x0000_s85047" name="Equation" r:id="rId8" imgW="1650960" imgH="380880" progId="Equation.DSMT4">
                  <p:embed/>
                </p:oleObj>
              </mc:Choice>
              <mc:Fallback>
                <p:oleObj name="Equation" r:id="rId8" imgW="1650960" imgH="380880" progId="Equation.DSMT4">
                  <p:embed/>
                  <p:pic>
                    <p:nvPicPr>
                      <p:cNvPr id="0" name=""/>
                      <p:cNvPicPr>
                        <a:picLocks noChangeAspect="1" noChangeArrowheads="1"/>
                      </p:cNvPicPr>
                      <p:nvPr/>
                    </p:nvPicPr>
                    <p:blipFill>
                      <a:blip r:embed="rId9"/>
                      <a:srcRect/>
                      <a:stretch>
                        <a:fillRect/>
                      </a:stretch>
                    </p:blipFill>
                    <p:spPr bwMode="auto">
                      <a:xfrm>
                        <a:off x="3429000" y="2514600"/>
                        <a:ext cx="20002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890167192"/>
              </p:ext>
            </p:extLst>
          </p:nvPr>
        </p:nvGraphicFramePr>
        <p:xfrm>
          <a:off x="3635375" y="2971800"/>
          <a:ext cx="1585913" cy="779462"/>
        </p:xfrm>
        <a:graphic>
          <a:graphicData uri="http://schemas.openxmlformats.org/presentationml/2006/ole">
            <mc:AlternateContent xmlns:mc="http://schemas.openxmlformats.org/markup-compatibility/2006">
              <mc:Choice xmlns:v="urn:schemas-microsoft-com:vml" Requires="v">
                <p:oleObj spid="_x0000_s85048" name="Equation" r:id="rId10" imgW="1307880" imgH="647640" progId="Equation.DSMT4">
                  <p:embed/>
                </p:oleObj>
              </mc:Choice>
              <mc:Fallback>
                <p:oleObj name="Equation" r:id="rId10" imgW="1307880" imgH="647640" progId="Equation.DSMT4">
                  <p:embed/>
                  <p:pic>
                    <p:nvPicPr>
                      <p:cNvPr id="0" name=""/>
                      <p:cNvPicPr>
                        <a:picLocks noChangeAspect="1" noChangeArrowheads="1"/>
                      </p:cNvPicPr>
                      <p:nvPr/>
                    </p:nvPicPr>
                    <p:blipFill>
                      <a:blip r:embed="rId11"/>
                      <a:srcRect/>
                      <a:stretch>
                        <a:fillRect/>
                      </a:stretch>
                    </p:blipFill>
                    <p:spPr bwMode="auto">
                      <a:xfrm>
                        <a:off x="3635375" y="2971800"/>
                        <a:ext cx="158591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545125971"/>
              </p:ext>
            </p:extLst>
          </p:nvPr>
        </p:nvGraphicFramePr>
        <p:xfrm>
          <a:off x="2557463" y="3733800"/>
          <a:ext cx="3787775" cy="458787"/>
        </p:xfrm>
        <a:graphic>
          <a:graphicData uri="http://schemas.openxmlformats.org/presentationml/2006/ole">
            <mc:AlternateContent xmlns:mc="http://schemas.openxmlformats.org/markup-compatibility/2006">
              <mc:Choice xmlns:v="urn:schemas-microsoft-com:vml" Requires="v">
                <p:oleObj spid="_x0000_s85049" name="Equation" r:id="rId12" imgW="3124080" imgH="380880" progId="Equation.DSMT4">
                  <p:embed/>
                </p:oleObj>
              </mc:Choice>
              <mc:Fallback>
                <p:oleObj name="Equation" r:id="rId12" imgW="3124080" imgH="380880" progId="Equation.DSMT4">
                  <p:embed/>
                  <p:pic>
                    <p:nvPicPr>
                      <p:cNvPr id="0" name=""/>
                      <p:cNvPicPr>
                        <a:picLocks noChangeAspect="1" noChangeArrowheads="1"/>
                      </p:cNvPicPr>
                      <p:nvPr/>
                    </p:nvPicPr>
                    <p:blipFill>
                      <a:blip r:embed="rId13"/>
                      <a:srcRect/>
                      <a:stretch>
                        <a:fillRect/>
                      </a:stretch>
                    </p:blipFill>
                    <p:spPr bwMode="auto">
                      <a:xfrm>
                        <a:off x="2557463" y="3733800"/>
                        <a:ext cx="37877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291660358"/>
              </p:ext>
            </p:extLst>
          </p:nvPr>
        </p:nvGraphicFramePr>
        <p:xfrm>
          <a:off x="3581400" y="4191000"/>
          <a:ext cx="1816100" cy="1116013"/>
        </p:xfrm>
        <a:graphic>
          <a:graphicData uri="http://schemas.openxmlformats.org/presentationml/2006/ole">
            <mc:AlternateContent xmlns:mc="http://schemas.openxmlformats.org/markup-compatibility/2006">
              <mc:Choice xmlns:v="urn:schemas-microsoft-com:vml" Requires="v">
                <p:oleObj spid="_x0000_s85050" name="Equation" r:id="rId14" imgW="1498320" imgH="927000" progId="Equation.DSMT4">
                  <p:embed/>
                </p:oleObj>
              </mc:Choice>
              <mc:Fallback>
                <p:oleObj name="Equation" r:id="rId14" imgW="1498320" imgH="927000" progId="Equation.DSMT4">
                  <p:embed/>
                  <p:pic>
                    <p:nvPicPr>
                      <p:cNvPr id="0" name=""/>
                      <p:cNvPicPr>
                        <a:picLocks noChangeAspect="1" noChangeArrowheads="1"/>
                      </p:cNvPicPr>
                      <p:nvPr/>
                    </p:nvPicPr>
                    <p:blipFill>
                      <a:blip r:embed="rId15"/>
                      <a:srcRect/>
                      <a:stretch>
                        <a:fillRect/>
                      </a:stretch>
                    </p:blipFill>
                    <p:spPr bwMode="auto">
                      <a:xfrm>
                        <a:off x="3581400" y="4191000"/>
                        <a:ext cx="18161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898375538"/>
              </p:ext>
            </p:extLst>
          </p:nvPr>
        </p:nvGraphicFramePr>
        <p:xfrm>
          <a:off x="3200400" y="5332412"/>
          <a:ext cx="2678112" cy="458788"/>
        </p:xfrm>
        <a:graphic>
          <a:graphicData uri="http://schemas.openxmlformats.org/presentationml/2006/ole">
            <mc:AlternateContent xmlns:mc="http://schemas.openxmlformats.org/markup-compatibility/2006">
              <mc:Choice xmlns:v="urn:schemas-microsoft-com:vml" Requires="v">
                <p:oleObj spid="_x0000_s85051" name="Equation" r:id="rId16" imgW="2209680" imgH="380880" progId="Equation.DSMT4">
                  <p:embed/>
                </p:oleObj>
              </mc:Choice>
              <mc:Fallback>
                <p:oleObj name="Equation" r:id="rId16" imgW="2209680" imgH="380880" progId="Equation.DSMT4">
                  <p:embed/>
                  <p:pic>
                    <p:nvPicPr>
                      <p:cNvPr id="0" name=""/>
                      <p:cNvPicPr>
                        <a:picLocks noChangeAspect="1" noChangeArrowheads="1"/>
                      </p:cNvPicPr>
                      <p:nvPr/>
                    </p:nvPicPr>
                    <p:blipFill>
                      <a:blip r:embed="rId17"/>
                      <a:srcRect/>
                      <a:stretch>
                        <a:fillRect/>
                      </a:stretch>
                    </p:blipFill>
                    <p:spPr bwMode="auto">
                      <a:xfrm>
                        <a:off x="3200400" y="5332412"/>
                        <a:ext cx="26781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120095932"/>
              </p:ext>
            </p:extLst>
          </p:nvPr>
        </p:nvGraphicFramePr>
        <p:xfrm>
          <a:off x="281997" y="5943600"/>
          <a:ext cx="7947603" cy="417079"/>
        </p:xfrm>
        <a:graphic>
          <a:graphicData uri="http://schemas.openxmlformats.org/presentationml/2006/ole">
            <mc:AlternateContent xmlns:mc="http://schemas.openxmlformats.org/markup-compatibility/2006">
              <mc:Choice xmlns:v="urn:schemas-microsoft-com:vml" Requires="v">
                <p:oleObj spid="_x0000_s85052" name="Equation" r:id="rId18" imgW="7213320" imgH="380880" progId="Equation.DSMT4">
                  <p:embed/>
                </p:oleObj>
              </mc:Choice>
              <mc:Fallback>
                <p:oleObj name="Equation" r:id="rId18" imgW="7213320" imgH="380880" progId="Equation.DSMT4">
                  <p:embed/>
                  <p:pic>
                    <p:nvPicPr>
                      <p:cNvPr id="0" name=""/>
                      <p:cNvPicPr>
                        <a:picLocks noChangeAspect="1" noChangeArrowheads="1"/>
                      </p:cNvPicPr>
                      <p:nvPr/>
                    </p:nvPicPr>
                    <p:blipFill>
                      <a:blip r:embed="rId19"/>
                      <a:srcRect/>
                      <a:stretch>
                        <a:fillRect/>
                      </a:stretch>
                    </p:blipFill>
                    <p:spPr bwMode="auto">
                      <a:xfrm>
                        <a:off x="281997" y="5943600"/>
                        <a:ext cx="7947603" cy="41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83216906"/>
      </p:ext>
    </p:extLst>
  </p:cSld>
  <p:clrMapOvr>
    <a:masterClrMapping/>
  </p:clrMapOvr>
  <mc:AlternateContent xmlns:mc="http://schemas.openxmlformats.org/markup-compatibility/2006">
    <mc:Choice xmlns:p14="http://schemas.microsoft.com/office/powerpoint/2010/main" Requires="p14">
      <p:transition spd="slow" p14:dur="2000" advTm="60609"/>
    </mc:Choice>
    <mc:Fallback>
      <p:transition spd="slow" advTm="60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There is only one useful feature of the reals that is lost with complex numbers:</a:t>
            </a:r>
            <a:endParaRPr lang="en-US" i="1" dirty="0" smtClean="0">
              <a:latin typeface="Times New Roman" panose="02020603050405020304" pitchFamily="18" charset="0"/>
            </a:endParaRPr>
          </a:p>
          <a:p>
            <a:pPr lvl="1"/>
            <a:r>
              <a:rPr lang="en-US" dirty="0" smtClean="0"/>
              <a:t>The reals are linearly ordered:</a:t>
            </a:r>
          </a:p>
          <a:p>
            <a:pPr lvl="2"/>
            <a:r>
              <a:rPr lang="en-US" dirty="0" smtClean="0"/>
              <a:t>Given two real numbers </a:t>
            </a:r>
            <a:r>
              <a:rPr lang="en-US" i="1" dirty="0" smtClean="0">
                <a:latin typeface="Times New Roman" panose="02020603050405020304" pitchFamily="18" charset="0"/>
              </a:rPr>
              <a:t>x</a:t>
            </a:r>
            <a:r>
              <a:rPr lang="en-US" dirty="0" smtClean="0"/>
              <a:t> and </a:t>
            </a:r>
            <a:r>
              <a:rPr lang="en-US" i="1" dirty="0" smtClean="0">
                <a:latin typeface="Times New Roman" panose="02020603050405020304" pitchFamily="18" charset="0"/>
              </a:rPr>
              <a:t>y</a:t>
            </a:r>
            <a:r>
              <a:rPr lang="en-US" dirty="0" smtClean="0"/>
              <a:t>, then exactly one of these statements is true:</a:t>
            </a:r>
          </a:p>
          <a:p>
            <a:pPr marL="914400" lvl="2" indent="0" algn="ctr">
              <a:buNone/>
            </a:pPr>
            <a:r>
              <a:rPr lang="en-US" dirty="0" smtClean="0"/>
              <a:t>,               , or</a:t>
            </a:r>
          </a:p>
          <a:p>
            <a:pPr lvl="1"/>
            <a:endParaRPr lang="en-US" dirty="0"/>
          </a:p>
          <a:p>
            <a:endParaRPr lang="en-US" dirty="0" smtClean="0"/>
          </a:p>
          <a:p>
            <a:r>
              <a:rPr lang="en-US" dirty="0" smtClean="0"/>
              <a:t>There is no </a:t>
            </a:r>
            <a:r>
              <a:rPr lang="en-US" i="1" dirty="0" smtClean="0"/>
              <a:t>natural </a:t>
            </a:r>
            <a:r>
              <a:rPr lang="en-US" dirty="0" smtClean="0"/>
              <a:t>or useful linear order on complex numbers</a:t>
            </a:r>
          </a:p>
        </p:txBody>
      </p:sp>
      <p:sp>
        <p:nvSpPr>
          <p:cNvPr id="2" name="Title 1"/>
          <p:cNvSpPr>
            <a:spLocks noGrp="1"/>
          </p:cNvSpPr>
          <p:nvPr>
            <p:ph type="title"/>
          </p:nvPr>
        </p:nvSpPr>
        <p:spPr/>
        <p:txBody>
          <a:bodyPr/>
          <a:lstStyle/>
          <a:p>
            <a:r>
              <a:rPr lang="en-US" dirty="0" smtClean="0"/>
              <a:t>Linear ordering</a:t>
            </a:r>
            <a:endParaRPr lang="en-CA" i="1" dirty="0"/>
          </a:p>
        </p:txBody>
      </p:sp>
      <p:sp>
        <p:nvSpPr>
          <p:cNvPr id="9" name="Footer Placeholder 8"/>
          <p:cNvSpPr>
            <a:spLocks noGrp="1"/>
          </p:cNvSpPr>
          <p:nvPr>
            <p:ph type="ftr" sz="quarter" idx="11"/>
          </p:nvPr>
        </p:nvSpPr>
        <p:spPr/>
        <p:txBody>
          <a:bodyPr/>
          <a:lstStyle/>
          <a:p>
            <a:r>
              <a:rPr lang="en-CA" smtClean="0"/>
              <a:t>The complex numbers are a field</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684271999"/>
              </p:ext>
            </p:extLst>
          </p:nvPr>
        </p:nvGraphicFramePr>
        <p:xfrm>
          <a:off x="3733800" y="3460899"/>
          <a:ext cx="692150" cy="290513"/>
        </p:xfrm>
        <a:graphic>
          <a:graphicData uri="http://schemas.openxmlformats.org/presentationml/2006/ole">
            <mc:AlternateContent xmlns:mc="http://schemas.openxmlformats.org/markup-compatibility/2006">
              <mc:Choice xmlns:v="urn:schemas-microsoft-com:vml" Requires="v">
                <p:oleObj spid="_x0000_s86049" name="Equation" r:id="rId6" imgW="571320" imgH="241200" progId="Equation.DSMT4">
                  <p:embed/>
                </p:oleObj>
              </mc:Choice>
              <mc:Fallback>
                <p:oleObj name="Equation" r:id="rId6" imgW="571320" imgH="241200" progId="Equation.DSMT4">
                  <p:embed/>
                  <p:pic>
                    <p:nvPicPr>
                      <p:cNvPr id="0" name="Object 16"/>
                      <p:cNvPicPr>
                        <a:picLocks noChangeAspect="1" noChangeArrowheads="1"/>
                      </p:cNvPicPr>
                      <p:nvPr/>
                    </p:nvPicPr>
                    <p:blipFill>
                      <a:blip r:embed="rId7"/>
                      <a:srcRect/>
                      <a:stretch>
                        <a:fillRect/>
                      </a:stretch>
                    </p:blipFill>
                    <p:spPr bwMode="auto">
                      <a:xfrm>
                        <a:off x="3733800" y="3460899"/>
                        <a:ext cx="6921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16585326"/>
              </p:ext>
            </p:extLst>
          </p:nvPr>
        </p:nvGraphicFramePr>
        <p:xfrm>
          <a:off x="4565650" y="3466322"/>
          <a:ext cx="692150" cy="290513"/>
        </p:xfrm>
        <a:graphic>
          <a:graphicData uri="http://schemas.openxmlformats.org/presentationml/2006/ole">
            <mc:AlternateContent xmlns:mc="http://schemas.openxmlformats.org/markup-compatibility/2006">
              <mc:Choice xmlns:v="urn:schemas-microsoft-com:vml" Requires="v">
                <p:oleObj spid="_x0000_s86050" name="Equation" r:id="rId8" imgW="571320" imgH="241200" progId="Equation.DSMT4">
                  <p:embed/>
                </p:oleObj>
              </mc:Choice>
              <mc:Fallback>
                <p:oleObj name="Equation" r:id="rId8" imgW="571320" imgH="241200" progId="Equation.DSMT4">
                  <p:embed/>
                  <p:pic>
                    <p:nvPicPr>
                      <p:cNvPr id="0" name=""/>
                      <p:cNvPicPr>
                        <a:picLocks noChangeAspect="1" noChangeArrowheads="1"/>
                      </p:cNvPicPr>
                      <p:nvPr/>
                    </p:nvPicPr>
                    <p:blipFill>
                      <a:blip r:embed="rId9"/>
                      <a:srcRect/>
                      <a:stretch>
                        <a:fillRect/>
                      </a:stretch>
                    </p:blipFill>
                    <p:spPr bwMode="auto">
                      <a:xfrm>
                        <a:off x="4565650" y="3466322"/>
                        <a:ext cx="6921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385484366"/>
              </p:ext>
            </p:extLst>
          </p:nvPr>
        </p:nvGraphicFramePr>
        <p:xfrm>
          <a:off x="5784850" y="3464553"/>
          <a:ext cx="692150" cy="290513"/>
        </p:xfrm>
        <a:graphic>
          <a:graphicData uri="http://schemas.openxmlformats.org/presentationml/2006/ole">
            <mc:AlternateContent xmlns:mc="http://schemas.openxmlformats.org/markup-compatibility/2006">
              <mc:Choice xmlns:v="urn:schemas-microsoft-com:vml" Requires="v">
                <p:oleObj spid="_x0000_s86051" name="Equation" r:id="rId10" imgW="571320" imgH="241200" progId="Equation.DSMT4">
                  <p:embed/>
                </p:oleObj>
              </mc:Choice>
              <mc:Fallback>
                <p:oleObj name="Equation" r:id="rId10" imgW="571320" imgH="241200" progId="Equation.DSMT4">
                  <p:embed/>
                  <p:pic>
                    <p:nvPicPr>
                      <p:cNvPr id="0" name=""/>
                      <p:cNvPicPr>
                        <a:picLocks noChangeAspect="1" noChangeArrowheads="1"/>
                      </p:cNvPicPr>
                      <p:nvPr/>
                    </p:nvPicPr>
                    <p:blipFill>
                      <a:blip r:embed="rId11"/>
                      <a:srcRect/>
                      <a:stretch>
                        <a:fillRect/>
                      </a:stretch>
                    </p:blipFill>
                    <p:spPr bwMode="auto">
                      <a:xfrm>
                        <a:off x="5784850" y="3464553"/>
                        <a:ext cx="6921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61436164"/>
      </p:ext>
    </p:extLst>
  </p:cSld>
  <p:clrMapOvr>
    <a:masterClrMapping/>
  </p:clrMapOvr>
  <mc:AlternateContent xmlns:mc="http://schemas.openxmlformats.org/markup-compatibility/2006">
    <mc:Choice xmlns:p14="http://schemas.microsoft.com/office/powerpoint/2010/main" Requires="p14">
      <p:transition spd="slow" p14:dur="2000" advTm="34652"/>
    </mc:Choice>
    <mc:Fallback>
      <p:transition spd="slow" advTm="34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series</a:t>
            </a:r>
            <a:endParaRPr lang="en-CA" i="1" dirty="0"/>
          </a:p>
        </p:txBody>
      </p:sp>
      <p:sp>
        <p:nvSpPr>
          <p:cNvPr id="3" name="Content Placeholder 2"/>
          <p:cNvSpPr>
            <a:spLocks noGrp="1"/>
          </p:cNvSpPr>
          <p:nvPr>
            <p:ph idx="1"/>
          </p:nvPr>
        </p:nvSpPr>
        <p:spPr/>
        <p:txBody>
          <a:bodyPr/>
          <a:lstStyle/>
          <a:p>
            <a:r>
              <a:rPr lang="en-US" dirty="0" smtClean="0"/>
              <a:t>Remember those formulas for geometric series?</a:t>
            </a:r>
          </a:p>
          <a:p>
            <a:endParaRPr lang="en-US" dirty="0"/>
          </a:p>
          <a:p>
            <a:endParaRPr lang="en-US" dirty="0" smtClean="0"/>
          </a:p>
          <a:p>
            <a:r>
              <a:rPr lang="en-US" dirty="0" smtClean="0"/>
              <a:t>And if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&lt; 1</a:t>
            </a:r>
            <a:r>
              <a:rPr lang="en-US" dirty="0" smtClean="0"/>
              <a:t> then </a:t>
            </a:r>
          </a:p>
          <a:p>
            <a:endParaRPr lang="en-US" dirty="0"/>
          </a:p>
          <a:p>
            <a:endParaRPr lang="en-US" dirty="0" smtClean="0"/>
          </a:p>
          <a:p>
            <a:r>
              <a:rPr lang="en-US" dirty="0" smtClean="0"/>
              <a:t>Both are still true for complex numbers</a:t>
            </a:r>
            <a:endParaRPr lang="en-US" dirty="0"/>
          </a:p>
          <a:p>
            <a:pPr marL="0" indent="0">
              <a:buNone/>
            </a:pPr>
            <a:endParaRPr lang="en-US" dirty="0" smtClean="0"/>
          </a:p>
          <a:p>
            <a:pPr marL="0" indent="0">
              <a:buNone/>
            </a:pPr>
            <a:endParaRPr lang="en-US" dirty="0" smtClean="0"/>
          </a:p>
          <a:p>
            <a:endParaRPr lang="en-US" dirty="0"/>
          </a:p>
          <a:p>
            <a:endParaRPr lang="en-US" dirty="0" smtClean="0"/>
          </a:p>
          <a:p>
            <a:pPr marL="0" indent="0">
              <a:buNone/>
            </a:pPr>
            <a:endParaRPr lang="en-US" dirty="0" smtClean="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The complex numbers are a field</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27" name="Object 26"/>
          <p:cNvGraphicFramePr>
            <a:graphicFrameLocks noChangeAspect="1"/>
          </p:cNvGraphicFramePr>
          <p:nvPr>
            <p:extLst>
              <p:ext uri="{D42A27DB-BD31-4B8C-83A1-F6EECF244321}">
                <p14:modId xmlns:p14="http://schemas.microsoft.com/office/powerpoint/2010/main" val="3297641866"/>
              </p:ext>
            </p:extLst>
          </p:nvPr>
        </p:nvGraphicFramePr>
        <p:xfrm>
          <a:off x="3429000" y="2057400"/>
          <a:ext cx="1711325" cy="765175"/>
        </p:xfrm>
        <a:graphic>
          <a:graphicData uri="http://schemas.openxmlformats.org/presentationml/2006/ole">
            <mc:AlternateContent xmlns:mc="http://schemas.openxmlformats.org/markup-compatibility/2006">
              <mc:Choice xmlns:v="urn:schemas-microsoft-com:vml" Requires="v">
                <p:oleObj spid="_x0000_s82038" name="Equation" r:id="rId6" imgW="1549080" imgH="698400" progId="Equation.DSMT4">
                  <p:embed/>
                </p:oleObj>
              </mc:Choice>
              <mc:Fallback>
                <p:oleObj name="Equation" r:id="rId6" imgW="1549080" imgH="698400" progId="Equation.DSMT4">
                  <p:embed/>
                  <p:pic>
                    <p:nvPicPr>
                      <p:cNvPr id="0" name=""/>
                      <p:cNvPicPr>
                        <a:picLocks noChangeAspect="1" noChangeArrowheads="1"/>
                      </p:cNvPicPr>
                      <p:nvPr/>
                    </p:nvPicPr>
                    <p:blipFill>
                      <a:blip r:embed="rId7"/>
                      <a:srcRect/>
                      <a:stretch>
                        <a:fillRect/>
                      </a:stretch>
                    </p:blipFill>
                    <p:spPr bwMode="auto">
                      <a:xfrm>
                        <a:off x="3429000" y="2057400"/>
                        <a:ext cx="17113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479606025"/>
              </p:ext>
            </p:extLst>
          </p:nvPr>
        </p:nvGraphicFramePr>
        <p:xfrm>
          <a:off x="3581400" y="3200400"/>
          <a:ext cx="1430338" cy="750888"/>
        </p:xfrm>
        <a:graphic>
          <a:graphicData uri="http://schemas.openxmlformats.org/presentationml/2006/ole">
            <mc:AlternateContent xmlns:mc="http://schemas.openxmlformats.org/markup-compatibility/2006">
              <mc:Choice xmlns:v="urn:schemas-microsoft-com:vml" Requires="v">
                <p:oleObj spid="_x0000_s82039" name="Equation" r:id="rId8" imgW="1295280" imgH="685800" progId="Equation.DSMT4">
                  <p:embed/>
                </p:oleObj>
              </mc:Choice>
              <mc:Fallback>
                <p:oleObj name="Equation" r:id="rId8" imgW="1295280" imgH="685800" progId="Equation.DSMT4">
                  <p:embed/>
                  <p:pic>
                    <p:nvPicPr>
                      <p:cNvPr id="0" name=""/>
                      <p:cNvPicPr>
                        <a:picLocks noChangeAspect="1" noChangeArrowheads="1"/>
                      </p:cNvPicPr>
                      <p:nvPr/>
                    </p:nvPicPr>
                    <p:blipFill>
                      <a:blip r:embed="rId9"/>
                      <a:srcRect/>
                      <a:stretch>
                        <a:fillRect/>
                      </a:stretch>
                    </p:blipFill>
                    <p:spPr bwMode="auto">
                      <a:xfrm>
                        <a:off x="3581400" y="3200400"/>
                        <a:ext cx="1430338"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586764328"/>
              </p:ext>
            </p:extLst>
          </p:nvPr>
        </p:nvGraphicFramePr>
        <p:xfrm>
          <a:off x="4162714" y="4472765"/>
          <a:ext cx="4066886" cy="2122921"/>
        </p:xfrm>
        <a:graphic>
          <a:graphicData uri="http://schemas.openxmlformats.org/presentationml/2006/ole">
            <mc:AlternateContent xmlns:mc="http://schemas.openxmlformats.org/markup-compatibility/2006">
              <mc:Choice xmlns:v="urn:schemas-microsoft-com:vml" Requires="v">
                <p:oleObj spid="_x0000_s82040" name="Equation" r:id="rId10" imgW="4051080" imgH="2133360" progId="Equation.DSMT4">
                  <p:embed/>
                </p:oleObj>
              </mc:Choice>
              <mc:Fallback>
                <p:oleObj name="Equation" r:id="rId10" imgW="4051080" imgH="2133360" progId="Equation.DSMT4">
                  <p:embed/>
                  <p:pic>
                    <p:nvPicPr>
                      <p:cNvPr id="0" name=""/>
                      <p:cNvPicPr>
                        <a:picLocks noChangeAspect="1" noChangeArrowheads="1"/>
                      </p:cNvPicPr>
                      <p:nvPr/>
                    </p:nvPicPr>
                    <p:blipFill>
                      <a:blip r:embed="rId11"/>
                      <a:srcRect/>
                      <a:stretch>
                        <a:fillRect/>
                      </a:stretch>
                    </p:blipFill>
                    <p:spPr bwMode="auto">
                      <a:xfrm>
                        <a:off x="4162714" y="4472765"/>
                        <a:ext cx="4066886" cy="212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716928002"/>
              </p:ext>
            </p:extLst>
          </p:nvPr>
        </p:nvGraphicFramePr>
        <p:xfrm>
          <a:off x="188913" y="4394200"/>
          <a:ext cx="3621087" cy="2247900"/>
        </p:xfrm>
        <a:graphic>
          <a:graphicData uri="http://schemas.openxmlformats.org/presentationml/2006/ole">
            <mc:AlternateContent xmlns:mc="http://schemas.openxmlformats.org/markup-compatibility/2006">
              <mc:Choice xmlns:v="urn:schemas-microsoft-com:vml" Requires="v">
                <p:oleObj spid="_x0000_s82041" name="Equation" r:id="rId12" imgW="3606480" imgH="2260440" progId="Equation.DSMT4">
                  <p:embed/>
                </p:oleObj>
              </mc:Choice>
              <mc:Fallback>
                <p:oleObj name="Equation" r:id="rId12" imgW="3606480" imgH="2260440" progId="Equation.DSMT4">
                  <p:embed/>
                  <p:pic>
                    <p:nvPicPr>
                      <p:cNvPr id="0" name=""/>
                      <p:cNvPicPr>
                        <a:picLocks noChangeAspect="1" noChangeArrowheads="1"/>
                      </p:cNvPicPr>
                      <p:nvPr/>
                    </p:nvPicPr>
                    <p:blipFill>
                      <a:blip r:embed="rId13"/>
                      <a:srcRect/>
                      <a:stretch>
                        <a:fillRect/>
                      </a:stretch>
                    </p:blipFill>
                    <p:spPr bwMode="auto">
                      <a:xfrm>
                        <a:off x="188913" y="4394200"/>
                        <a:ext cx="36210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5" name="Audio 3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43411877"/>
      </p:ext>
    </p:extLst>
  </p:cSld>
  <p:clrMapOvr>
    <a:masterClrMapping/>
  </p:clrMapOvr>
  <mc:AlternateContent xmlns:mc="http://schemas.openxmlformats.org/markup-compatibility/2006">
    <mc:Choice xmlns:p14="http://schemas.microsoft.com/office/powerpoint/2010/main" Requires="p14">
      <p:transition spd="slow" p14:dur="2000" advTm="66029"/>
    </mc:Choice>
    <mc:Fallback>
      <p:transition spd="slow" advTm="6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series</a:t>
            </a:r>
            <a:endParaRPr lang="en-CA" i="1" dirty="0"/>
          </a:p>
        </p:txBody>
      </p:sp>
      <p:sp>
        <p:nvSpPr>
          <p:cNvPr id="3" name="Content Placeholder 2"/>
          <p:cNvSpPr>
            <a:spLocks noGrp="1"/>
          </p:cNvSpPr>
          <p:nvPr>
            <p:ph idx="1"/>
          </p:nvPr>
        </p:nvSpPr>
        <p:spPr/>
        <p:txBody>
          <a:bodyPr/>
          <a:lstStyle/>
          <a:p>
            <a:r>
              <a:rPr lang="en-US" dirty="0" smtClean="0"/>
              <a:t>You can even check these</a:t>
            </a:r>
            <a:r>
              <a:rPr lang="en-US" dirty="0"/>
              <a:t> </a:t>
            </a:r>
            <a:r>
              <a:rPr lang="en-US" dirty="0" smtClean="0"/>
              <a:t>explicitly</a:t>
            </a:r>
            <a:endParaRPr lang="en-US" dirty="0" smtClean="0"/>
          </a:p>
          <a:p>
            <a:endParaRPr lang="en-US" dirty="0"/>
          </a:p>
          <a:p>
            <a:endParaRPr lang="en-US" dirty="0" smtClean="0"/>
          </a:p>
          <a:p>
            <a:endParaRPr lang="en-US" dirty="0"/>
          </a:p>
          <a:p>
            <a:endParaRPr lang="en-US" dirty="0" smtClean="0"/>
          </a:p>
          <a:p>
            <a:pPr marL="0" indent="0">
              <a:buNone/>
            </a:pPr>
            <a:endParaRPr lang="en-US" dirty="0" smtClean="0"/>
          </a:p>
          <a:p>
            <a:pPr marL="0" indent="0">
              <a:buNone/>
            </a:pPr>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The complex numbers are a field</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30" name="Object 29"/>
          <p:cNvGraphicFramePr>
            <a:graphicFrameLocks noChangeAspect="1"/>
          </p:cNvGraphicFramePr>
          <p:nvPr>
            <p:extLst>
              <p:ext uri="{D42A27DB-BD31-4B8C-83A1-F6EECF244321}">
                <p14:modId xmlns:p14="http://schemas.microsoft.com/office/powerpoint/2010/main" val="431332703"/>
              </p:ext>
            </p:extLst>
          </p:nvPr>
        </p:nvGraphicFramePr>
        <p:xfrm>
          <a:off x="806449" y="3581400"/>
          <a:ext cx="7727951" cy="1109662"/>
        </p:xfrm>
        <a:graphic>
          <a:graphicData uri="http://schemas.openxmlformats.org/presentationml/2006/ole">
            <mc:AlternateContent xmlns:mc="http://schemas.openxmlformats.org/markup-compatibility/2006">
              <mc:Choice xmlns:v="urn:schemas-microsoft-com:vml" Requires="v">
                <p:oleObj spid="_x0000_s95246" name="Equation" r:id="rId6" imgW="7696080" imgH="1117440" progId="Equation.DSMT4">
                  <p:embed/>
                </p:oleObj>
              </mc:Choice>
              <mc:Fallback>
                <p:oleObj name="Equation" r:id="rId6" imgW="7696080" imgH="1117440" progId="Equation.DSMT4">
                  <p:embed/>
                  <p:pic>
                    <p:nvPicPr>
                      <p:cNvPr id="0" name=""/>
                      <p:cNvPicPr>
                        <a:picLocks noChangeAspect="1" noChangeArrowheads="1"/>
                      </p:cNvPicPr>
                      <p:nvPr/>
                    </p:nvPicPr>
                    <p:blipFill>
                      <a:blip r:embed="rId7"/>
                      <a:srcRect/>
                      <a:stretch>
                        <a:fillRect/>
                      </a:stretch>
                    </p:blipFill>
                    <p:spPr bwMode="auto">
                      <a:xfrm>
                        <a:off x="806449" y="3581400"/>
                        <a:ext cx="7727951"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433826788"/>
              </p:ext>
            </p:extLst>
          </p:nvPr>
        </p:nvGraphicFramePr>
        <p:xfrm>
          <a:off x="838200" y="2133600"/>
          <a:ext cx="5508625" cy="1111250"/>
        </p:xfrm>
        <a:graphic>
          <a:graphicData uri="http://schemas.openxmlformats.org/presentationml/2006/ole">
            <mc:AlternateContent xmlns:mc="http://schemas.openxmlformats.org/markup-compatibility/2006">
              <mc:Choice xmlns:v="urn:schemas-microsoft-com:vml" Requires="v">
                <p:oleObj spid="_x0000_s95247" name="Equation" r:id="rId8" imgW="5486400" imgH="1117440" progId="Equation.DSMT4">
                  <p:embed/>
                </p:oleObj>
              </mc:Choice>
              <mc:Fallback>
                <p:oleObj name="Equation" r:id="rId8" imgW="5486400" imgH="1117440" progId="Equation.DSMT4">
                  <p:embed/>
                  <p:pic>
                    <p:nvPicPr>
                      <p:cNvPr id="0" name=""/>
                      <p:cNvPicPr>
                        <a:picLocks noChangeAspect="1" noChangeArrowheads="1"/>
                      </p:cNvPicPr>
                      <p:nvPr/>
                    </p:nvPicPr>
                    <p:blipFill>
                      <a:blip r:embed="rId9"/>
                      <a:srcRect/>
                      <a:stretch>
                        <a:fillRect/>
                      </a:stretch>
                    </p:blipFill>
                    <p:spPr bwMode="auto">
                      <a:xfrm>
                        <a:off x="838200" y="2133600"/>
                        <a:ext cx="550862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81500221"/>
      </p:ext>
    </p:extLst>
  </p:cSld>
  <p:clrMapOvr>
    <a:masterClrMapping/>
  </p:clrMapOvr>
  <mc:AlternateContent xmlns:mc="http://schemas.openxmlformats.org/markup-compatibility/2006">
    <mc:Choice xmlns:p14="http://schemas.microsoft.com/office/powerpoint/2010/main" Requires="p14">
      <p:transition spd="slow" p14:dur="2000" advTm="40153"/>
    </mc:Choice>
    <mc:Fallback>
      <p:transition spd="slow" advTm="40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Roots of a polynomial</a:t>
            </a:r>
            <a:endParaRPr lang="en-CA" dirty="0"/>
          </a:p>
        </p:txBody>
      </p:sp>
      <p:sp>
        <p:nvSpPr>
          <p:cNvPr id="3" name="Content Placeholder 2"/>
          <p:cNvSpPr>
            <a:spLocks noGrp="1"/>
          </p:cNvSpPr>
          <p:nvPr>
            <p:ph idx="1"/>
          </p:nvPr>
        </p:nvSpPr>
        <p:spPr/>
        <p:txBody>
          <a:bodyPr/>
          <a:lstStyle/>
          <a:p>
            <a:r>
              <a:rPr lang="en-US" dirty="0" smtClean="0"/>
              <a:t>All polynomials you will consider have real coefficients</a:t>
            </a:r>
          </a:p>
          <a:p>
            <a:r>
              <a:rPr lang="en-US" dirty="0" smtClean="0"/>
              <a:t>However, what are the roots of</a:t>
            </a:r>
            <a:br>
              <a:rPr lang="en-US" dirty="0" smtClean="0"/>
            </a:br>
            <a:r>
              <a:rPr lang="en-US" dirty="0" smtClean="0"/>
              <a:t>                                                                            ?</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a:t>	</a:t>
            </a:r>
            <a:r>
              <a:rPr lang="en-US" dirty="0" smtClean="0"/>
              <a:t>Thus, the roots are </a:t>
            </a:r>
          </a:p>
          <a:p>
            <a:pPr marL="0" indent="0">
              <a:buNone/>
            </a:pPr>
            <a:endParaRPr lang="en-US" dirty="0"/>
          </a:p>
          <a:p>
            <a:pPr marL="0" indent="0">
              <a:buNone/>
            </a:pPr>
            <a:endParaRPr lang="en-US" dirty="0" smtClean="0"/>
          </a:p>
          <a:p>
            <a:pPr marL="0" indent="0">
              <a:buNone/>
            </a:pPr>
            <a:r>
              <a:rPr lang="en-US" dirty="0"/>
              <a:t>	</a:t>
            </a:r>
            <a:r>
              <a:rPr lang="en-US" dirty="0" smtClean="0"/>
              <a:t>Thus, </a:t>
            </a:r>
            <a:endParaRPr lang="en-US" dirty="0"/>
          </a:p>
        </p:txBody>
      </p:sp>
      <p:sp>
        <p:nvSpPr>
          <p:cNvPr id="4" name="Footer Placeholder 3"/>
          <p:cNvSpPr>
            <a:spLocks noGrp="1"/>
          </p:cNvSpPr>
          <p:nvPr>
            <p:ph type="ftr" sz="quarter" idx="11"/>
          </p:nvPr>
        </p:nvSpPr>
        <p:spPr/>
        <p:txBody>
          <a:bodyPr/>
          <a:lstStyle/>
          <a:p>
            <a:r>
              <a:rPr lang="en-CA" smtClean="0"/>
              <a:t>The complex numbers are a field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294592187"/>
              </p:ext>
            </p:extLst>
          </p:nvPr>
        </p:nvGraphicFramePr>
        <p:xfrm>
          <a:off x="2692400" y="2406501"/>
          <a:ext cx="2851150" cy="379413"/>
        </p:xfrm>
        <a:graphic>
          <a:graphicData uri="http://schemas.openxmlformats.org/presentationml/2006/ole">
            <mc:AlternateContent xmlns:mc="http://schemas.openxmlformats.org/markup-compatibility/2006">
              <mc:Choice xmlns:v="urn:schemas-microsoft-com:vml" Requires="v">
                <p:oleObj spid="_x0000_s92251" name="Equation" r:id="rId6" imgW="2844720" imgH="380880" progId="Equation.DSMT4">
                  <p:embed/>
                </p:oleObj>
              </mc:Choice>
              <mc:Fallback>
                <p:oleObj name="Equation" r:id="rId6" imgW="2844720" imgH="380880" progId="Equation.DSMT4">
                  <p:embed/>
                  <p:pic>
                    <p:nvPicPr>
                      <p:cNvPr id="0" name=""/>
                      <p:cNvPicPr>
                        <a:picLocks noChangeAspect="1" noChangeArrowheads="1"/>
                      </p:cNvPicPr>
                      <p:nvPr/>
                    </p:nvPicPr>
                    <p:blipFill>
                      <a:blip r:embed="rId7"/>
                      <a:srcRect/>
                      <a:stretch>
                        <a:fillRect/>
                      </a:stretch>
                    </p:blipFill>
                    <p:spPr bwMode="auto">
                      <a:xfrm>
                        <a:off x="2692400" y="2406501"/>
                        <a:ext cx="28511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924159757"/>
              </p:ext>
            </p:extLst>
          </p:nvPr>
        </p:nvGraphicFramePr>
        <p:xfrm>
          <a:off x="5334000" y="3048000"/>
          <a:ext cx="2265362" cy="682625"/>
        </p:xfrm>
        <a:graphic>
          <a:graphicData uri="http://schemas.openxmlformats.org/presentationml/2006/ole">
            <mc:AlternateContent xmlns:mc="http://schemas.openxmlformats.org/markup-compatibility/2006">
              <mc:Choice xmlns:v="urn:schemas-microsoft-com:vml" Requires="v">
                <p:oleObj spid="_x0000_s92252" name="Equation" r:id="rId8" imgW="2260440" imgH="685800" progId="Equation.DSMT4">
                  <p:embed/>
                </p:oleObj>
              </mc:Choice>
              <mc:Fallback>
                <p:oleObj name="Equation" r:id="rId8" imgW="2260440" imgH="685800" progId="Equation.DSMT4">
                  <p:embed/>
                  <p:pic>
                    <p:nvPicPr>
                      <p:cNvPr id="0" name=""/>
                      <p:cNvPicPr>
                        <a:picLocks noChangeAspect="1" noChangeArrowheads="1"/>
                      </p:cNvPicPr>
                      <p:nvPr/>
                    </p:nvPicPr>
                    <p:blipFill>
                      <a:blip r:embed="rId9"/>
                      <a:srcRect/>
                      <a:stretch>
                        <a:fillRect/>
                      </a:stretch>
                    </p:blipFill>
                    <p:spPr bwMode="auto">
                      <a:xfrm>
                        <a:off x="5334000" y="3048000"/>
                        <a:ext cx="22653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997552450"/>
              </p:ext>
            </p:extLst>
          </p:nvPr>
        </p:nvGraphicFramePr>
        <p:xfrm>
          <a:off x="1143000" y="2971800"/>
          <a:ext cx="4059237" cy="784225"/>
        </p:xfrm>
        <a:graphic>
          <a:graphicData uri="http://schemas.openxmlformats.org/presentationml/2006/ole">
            <mc:AlternateContent xmlns:mc="http://schemas.openxmlformats.org/markup-compatibility/2006">
              <mc:Choice xmlns:v="urn:schemas-microsoft-com:vml" Requires="v">
                <p:oleObj spid="_x0000_s92253" name="Equation" r:id="rId10" imgW="4051080" imgH="787320" progId="Equation.DSMT4">
                  <p:embed/>
                </p:oleObj>
              </mc:Choice>
              <mc:Fallback>
                <p:oleObj name="Equation" r:id="rId10" imgW="4051080" imgH="787320" progId="Equation.DSMT4">
                  <p:embed/>
                  <p:pic>
                    <p:nvPicPr>
                      <p:cNvPr id="0" name=""/>
                      <p:cNvPicPr>
                        <a:picLocks noChangeAspect="1" noChangeArrowheads="1"/>
                      </p:cNvPicPr>
                      <p:nvPr/>
                    </p:nvPicPr>
                    <p:blipFill>
                      <a:blip r:embed="rId11"/>
                      <a:srcRect/>
                      <a:stretch>
                        <a:fillRect/>
                      </a:stretch>
                    </p:blipFill>
                    <p:spPr bwMode="auto">
                      <a:xfrm>
                        <a:off x="1143000" y="2971800"/>
                        <a:ext cx="405923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359594527"/>
              </p:ext>
            </p:extLst>
          </p:nvPr>
        </p:nvGraphicFramePr>
        <p:xfrm>
          <a:off x="5355968" y="3733800"/>
          <a:ext cx="1870075" cy="657225"/>
        </p:xfrm>
        <a:graphic>
          <a:graphicData uri="http://schemas.openxmlformats.org/presentationml/2006/ole">
            <mc:AlternateContent xmlns:mc="http://schemas.openxmlformats.org/markup-compatibility/2006">
              <mc:Choice xmlns:v="urn:schemas-microsoft-com:vml" Requires="v">
                <p:oleObj spid="_x0000_s92254" name="Equation" r:id="rId12" imgW="1866600" imgH="660240" progId="Equation.DSMT4">
                  <p:embed/>
                </p:oleObj>
              </mc:Choice>
              <mc:Fallback>
                <p:oleObj name="Equation" r:id="rId12" imgW="1866600" imgH="660240" progId="Equation.DSMT4">
                  <p:embed/>
                  <p:pic>
                    <p:nvPicPr>
                      <p:cNvPr id="0" name=""/>
                      <p:cNvPicPr>
                        <a:picLocks noChangeAspect="1" noChangeArrowheads="1"/>
                      </p:cNvPicPr>
                      <p:nvPr/>
                    </p:nvPicPr>
                    <p:blipFill>
                      <a:blip r:embed="rId13"/>
                      <a:srcRect/>
                      <a:stretch>
                        <a:fillRect/>
                      </a:stretch>
                    </p:blipFill>
                    <p:spPr bwMode="auto">
                      <a:xfrm>
                        <a:off x="5355968" y="3733800"/>
                        <a:ext cx="18700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26478928"/>
              </p:ext>
            </p:extLst>
          </p:nvPr>
        </p:nvGraphicFramePr>
        <p:xfrm>
          <a:off x="1981200" y="4800600"/>
          <a:ext cx="2200275" cy="606425"/>
        </p:xfrm>
        <a:graphic>
          <a:graphicData uri="http://schemas.openxmlformats.org/presentationml/2006/ole">
            <mc:AlternateContent xmlns:mc="http://schemas.openxmlformats.org/markup-compatibility/2006">
              <mc:Choice xmlns:v="urn:schemas-microsoft-com:vml" Requires="v">
                <p:oleObj spid="_x0000_s92255" name="Equation" r:id="rId14" imgW="2197080" imgH="609480" progId="Equation.DSMT4">
                  <p:embed/>
                </p:oleObj>
              </mc:Choice>
              <mc:Fallback>
                <p:oleObj name="Equation" r:id="rId14" imgW="2197080" imgH="609480" progId="Equation.DSMT4">
                  <p:embed/>
                  <p:pic>
                    <p:nvPicPr>
                      <p:cNvPr id="0" name=""/>
                      <p:cNvPicPr>
                        <a:picLocks noChangeAspect="1" noChangeArrowheads="1"/>
                      </p:cNvPicPr>
                      <p:nvPr/>
                    </p:nvPicPr>
                    <p:blipFill>
                      <a:blip r:embed="rId15"/>
                      <a:srcRect/>
                      <a:stretch>
                        <a:fillRect/>
                      </a:stretch>
                    </p:blipFill>
                    <p:spPr bwMode="auto">
                      <a:xfrm>
                        <a:off x="1981200" y="4800600"/>
                        <a:ext cx="22002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917168874"/>
              </p:ext>
            </p:extLst>
          </p:nvPr>
        </p:nvGraphicFramePr>
        <p:xfrm>
          <a:off x="4452937" y="4803775"/>
          <a:ext cx="2481263" cy="606425"/>
        </p:xfrm>
        <a:graphic>
          <a:graphicData uri="http://schemas.openxmlformats.org/presentationml/2006/ole">
            <mc:AlternateContent xmlns:mc="http://schemas.openxmlformats.org/markup-compatibility/2006">
              <mc:Choice xmlns:v="urn:schemas-microsoft-com:vml" Requires="v">
                <p:oleObj spid="_x0000_s92256" name="Equation" r:id="rId16" imgW="2476440" imgH="609480" progId="Equation.DSMT4">
                  <p:embed/>
                </p:oleObj>
              </mc:Choice>
              <mc:Fallback>
                <p:oleObj name="Equation" r:id="rId16" imgW="2476440" imgH="609480" progId="Equation.DSMT4">
                  <p:embed/>
                  <p:pic>
                    <p:nvPicPr>
                      <p:cNvPr id="0" name=""/>
                      <p:cNvPicPr>
                        <a:picLocks noChangeAspect="1" noChangeArrowheads="1"/>
                      </p:cNvPicPr>
                      <p:nvPr/>
                    </p:nvPicPr>
                    <p:blipFill>
                      <a:blip r:embed="rId17"/>
                      <a:srcRect/>
                      <a:stretch>
                        <a:fillRect/>
                      </a:stretch>
                    </p:blipFill>
                    <p:spPr bwMode="auto">
                      <a:xfrm>
                        <a:off x="4452937" y="4803775"/>
                        <a:ext cx="248126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802646714"/>
              </p:ext>
            </p:extLst>
          </p:nvPr>
        </p:nvGraphicFramePr>
        <p:xfrm>
          <a:off x="2176132" y="5605132"/>
          <a:ext cx="5294312" cy="379412"/>
        </p:xfrm>
        <a:graphic>
          <a:graphicData uri="http://schemas.openxmlformats.org/presentationml/2006/ole">
            <mc:AlternateContent xmlns:mc="http://schemas.openxmlformats.org/markup-compatibility/2006">
              <mc:Choice xmlns:v="urn:schemas-microsoft-com:vml" Requires="v">
                <p:oleObj spid="_x0000_s92257" name="Equation" r:id="rId18" imgW="5283000" imgH="380880" progId="Equation.DSMT4">
                  <p:embed/>
                </p:oleObj>
              </mc:Choice>
              <mc:Fallback>
                <p:oleObj name="Equation" r:id="rId18" imgW="5283000" imgH="380880" progId="Equation.DSMT4">
                  <p:embed/>
                  <p:pic>
                    <p:nvPicPr>
                      <p:cNvPr id="0" name=""/>
                      <p:cNvPicPr>
                        <a:picLocks noChangeAspect="1" noChangeArrowheads="1"/>
                      </p:cNvPicPr>
                      <p:nvPr/>
                    </p:nvPicPr>
                    <p:blipFill>
                      <a:blip r:embed="rId19"/>
                      <a:srcRect/>
                      <a:stretch>
                        <a:fillRect/>
                      </a:stretch>
                    </p:blipFill>
                    <p:spPr bwMode="auto">
                      <a:xfrm>
                        <a:off x="2176132" y="5605132"/>
                        <a:ext cx="529431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9" name="Audio 2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20397922"/>
      </p:ext>
    </p:extLst>
  </p:cSld>
  <p:clrMapOvr>
    <a:masterClrMapping/>
  </p:clrMapOvr>
  <mc:AlternateContent xmlns:mc="http://schemas.openxmlformats.org/markup-compatibility/2006">
    <mc:Choice xmlns:p14="http://schemas.microsoft.com/office/powerpoint/2010/main" Requires="p14">
      <p:transition spd="slow" p14:dur="2000" advTm="80433"/>
    </mc:Choice>
    <mc:Fallback>
      <p:transition spd="slow" advTm="80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3|3.4"/>
</p:tagLst>
</file>

<file path=ppt/tags/tag2.xml><?xml version="1.0" encoding="utf-8"?>
<p:tagLst xmlns:a="http://schemas.openxmlformats.org/drawingml/2006/main" xmlns:r="http://schemas.openxmlformats.org/officeDocument/2006/relationships" xmlns:p="http://schemas.openxmlformats.org/presentationml/2006/main">
  <p:tag name="TIMING" val="|5.6|16.2"/>
</p:tagLst>
</file>

<file path=ppt/tags/tag3.xml><?xml version="1.0" encoding="utf-8"?>
<p:tagLst xmlns:a="http://schemas.openxmlformats.org/drawingml/2006/main" xmlns:r="http://schemas.openxmlformats.org/officeDocument/2006/relationships" xmlns:p="http://schemas.openxmlformats.org/presentationml/2006/main">
  <p:tag name="TIMING" val="|4.1|5.5|5.9|8.7|8|7.3|8.7"/>
</p:tagLst>
</file>

<file path=ppt/tags/tag4.xml><?xml version="1.0" encoding="utf-8"?>
<p:tagLst xmlns:a="http://schemas.openxmlformats.org/drawingml/2006/main" xmlns:r="http://schemas.openxmlformats.org/officeDocument/2006/relationships" xmlns:p="http://schemas.openxmlformats.org/presentationml/2006/main">
  <p:tag name="TIMING" val="|6.3|3.1|6.8|6.1"/>
</p:tagLst>
</file>

<file path=ppt/tags/tag5.xml><?xml version="1.0" encoding="utf-8"?>
<p:tagLst xmlns:a="http://schemas.openxmlformats.org/drawingml/2006/main" xmlns:r="http://schemas.openxmlformats.org/officeDocument/2006/relationships" xmlns:p="http://schemas.openxmlformats.org/presentationml/2006/main">
  <p:tag name="TIMING" val="|8.3|19.1|5.1|14.2"/>
</p:tagLst>
</file>

<file path=ppt/tags/tag6.xml><?xml version="1.0" encoding="utf-8"?>
<p:tagLst xmlns:a="http://schemas.openxmlformats.org/drawingml/2006/main" xmlns:r="http://schemas.openxmlformats.org/officeDocument/2006/relationships" xmlns:p="http://schemas.openxmlformats.org/presentationml/2006/main">
  <p:tag name="TIMING" val="|3.9|8.9"/>
</p:tagLst>
</file>

<file path=ppt/tags/tag7.xml><?xml version="1.0" encoding="utf-8"?>
<p:tagLst xmlns:a="http://schemas.openxmlformats.org/drawingml/2006/main" xmlns:r="http://schemas.openxmlformats.org/officeDocument/2006/relationships" xmlns:p="http://schemas.openxmlformats.org/presentationml/2006/main">
  <p:tag name="TIMING" val="|21.8|9.2|7.2|8.8|6.4|1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14109</TotalTime>
  <Words>565</Words>
  <Application>Microsoft Office PowerPoint</Application>
  <PresentationFormat>On-screen Show (4:3)</PresentationFormat>
  <Paragraphs>109</Paragraphs>
  <Slides>14</Slides>
  <Notes>0</Notes>
  <HiddenSlides>0</HiddenSlides>
  <MMClips>14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Office Theme</vt:lpstr>
      <vt:lpstr>MathType 6.0 Equation</vt:lpstr>
      <vt:lpstr>1.6.9 The complex numbers are a field</vt:lpstr>
      <vt:lpstr>Introduction</vt:lpstr>
      <vt:lpstr>Review</vt:lpstr>
      <vt:lpstr>The complex numbers are a field</vt:lpstr>
      <vt:lpstr>The complex numbers are a field</vt:lpstr>
      <vt:lpstr>Linear ordering</vt:lpstr>
      <vt:lpstr>Geometric series</vt:lpstr>
      <vt:lpstr>Geometric series</vt:lpstr>
      <vt:lpstr>Roots of a polynomial</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308</cp:revision>
  <dcterms:created xsi:type="dcterms:W3CDTF">2020-04-30T19:27:29Z</dcterms:created>
  <dcterms:modified xsi:type="dcterms:W3CDTF">2020-05-14T17:39:59Z</dcterms:modified>
</cp:coreProperties>
</file>